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7"/>
  </p:notesMasterIdLst>
  <p:sldIdLst>
    <p:sldId id="259" r:id="rId2"/>
    <p:sldId id="261" r:id="rId3"/>
    <p:sldId id="258" r:id="rId4"/>
    <p:sldId id="264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736BB-DAED-46A7-A61D-E46CD660BBD4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924C6-3893-44A4-A009-77F0626FC4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1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2924C6-3893-44A4-A009-77F0626FC4E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969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434-F76E-4F79-94D7-73FF9C80D934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434-F76E-4F79-94D7-73FF9C80D934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434-F76E-4F79-94D7-73FF9C80D934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434-F76E-4F79-94D7-73FF9C80D934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434-F76E-4F79-94D7-73FF9C80D934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434-F76E-4F79-94D7-73FF9C80D934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434-F76E-4F79-94D7-73FF9C80D934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434-F76E-4F79-94D7-73FF9C80D934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434-F76E-4F79-94D7-73FF9C80D934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434-F76E-4F79-94D7-73FF9C80D934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434-F76E-4F79-94D7-73FF9C80D934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8C434-F76E-4F79-94D7-73FF9C80D934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A8C9E-7BFD-457C-B484-0616A0095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229600" cy="342900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Pronombres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Indirectos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/</a:t>
            </a:r>
            <a:b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Indirect Object Pronouns</a:t>
            </a:r>
            <a:b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/>
            </a:r>
            <a:b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Notes </a:t>
            </a:r>
            <a:r>
              <a:rPr lang="es-E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# 13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/>
            </a:r>
            <a:b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1201"/>
            <a:ext cx="5105400" cy="43433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To 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me =	</a:t>
            </a:r>
          </a:p>
          <a:p>
            <a:pPr>
              <a:lnSpc>
                <a:spcPct val="150000"/>
              </a:lnSpc>
              <a:buNone/>
            </a:pP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To </a:t>
            </a:r>
            <a:r>
              <a:rPr lang="es-E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you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 =</a:t>
            </a:r>
          </a:p>
          <a:p>
            <a:pPr>
              <a:buNone/>
            </a:pP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To </a:t>
            </a:r>
            <a:r>
              <a:rPr lang="es-E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him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/</a:t>
            </a:r>
            <a:r>
              <a:rPr lang="es-E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her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 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=</a:t>
            </a:r>
          </a:p>
          <a:p>
            <a:pPr>
              <a:buNone/>
            </a:pP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To </a:t>
            </a:r>
            <a:r>
              <a:rPr lang="es-E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us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 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=</a:t>
            </a:r>
            <a:endParaRPr lang="es-ES" sz="2800" dirty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To </a:t>
            </a:r>
            <a:r>
              <a:rPr lang="es-E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them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/</a:t>
            </a:r>
            <a:r>
              <a:rPr lang="es-E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y’all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 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=</a:t>
            </a:r>
          </a:p>
          <a:p>
            <a:pPr>
              <a:buNone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57200" y="609600"/>
            <a:ext cx="8229600" cy="1371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ea typeface="+mn-ea"/>
                <a:cs typeface="+mn-cs"/>
              </a:rPr>
              <a:t>Indirect Objects Pronouns 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667000" y="1981201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i="1" dirty="0" smtClean="0">
                <a:solidFill>
                  <a:srgbClr val="00B050"/>
                </a:solidFill>
                <a:latin typeface="Comic Sans MS" pitchFamily="66" charset="0"/>
              </a:rPr>
              <a:t>me</a:t>
            </a:r>
            <a:endParaRPr lang="en-US" sz="2400" b="1" i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743200" y="2644989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i="1" dirty="0" smtClean="0">
                <a:solidFill>
                  <a:srgbClr val="00B050"/>
                </a:solidFill>
                <a:latin typeface="Comic Sans MS" pitchFamily="66" charset="0"/>
              </a:rPr>
              <a:t>te</a:t>
            </a:r>
            <a:endParaRPr lang="en-US" sz="2400" b="1" i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499757" y="3274367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i="1" dirty="0" smtClean="0">
                <a:solidFill>
                  <a:srgbClr val="00B050"/>
                </a:solidFill>
                <a:latin typeface="Comic Sans MS" pitchFamily="66" charset="0"/>
              </a:rPr>
              <a:t>le</a:t>
            </a:r>
            <a:endParaRPr lang="en-US" sz="2400" b="1" i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86734" y="3720897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i="1" dirty="0" smtClean="0">
                <a:solidFill>
                  <a:srgbClr val="00B050"/>
                </a:solidFill>
                <a:latin typeface="Comic Sans MS" pitchFamily="66" charset="0"/>
              </a:rPr>
              <a:t>nos</a:t>
            </a:r>
            <a:endParaRPr lang="en-US" sz="2400" b="1" i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880757" y="4264968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i="1" dirty="0" smtClean="0">
                <a:solidFill>
                  <a:srgbClr val="00B050"/>
                </a:solidFill>
                <a:latin typeface="Comic Sans MS" pitchFamily="66" charset="0"/>
              </a:rPr>
              <a:t>les</a:t>
            </a:r>
            <a:endParaRPr lang="en-US" sz="2400" b="1" i="1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2057400"/>
            <a:ext cx="4105729" cy="4343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*</a:t>
            </a:r>
            <a:r>
              <a:rPr lang="en-US" sz="2400" dirty="0" err="1" smtClean="0"/>
              <a:t>Gustar</a:t>
            </a:r>
            <a:r>
              <a:rPr lang="en-US" sz="2400" dirty="0" smtClean="0"/>
              <a:t> = to be pleasing to/like 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*</a:t>
            </a:r>
            <a:r>
              <a:rPr lang="en-US" sz="2400" dirty="0" err="1" smtClean="0"/>
              <a:t>Aburrir</a:t>
            </a:r>
            <a:r>
              <a:rPr lang="en-US" sz="2400" dirty="0" smtClean="0"/>
              <a:t> = to bore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*</a:t>
            </a:r>
            <a:r>
              <a:rPr lang="en-US" sz="2400" dirty="0" err="1" smtClean="0"/>
              <a:t>Interesar</a:t>
            </a:r>
            <a:r>
              <a:rPr lang="en-US" sz="2400" dirty="0" smtClean="0"/>
              <a:t> = to interest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*</a:t>
            </a:r>
            <a:r>
              <a:rPr lang="en-US" sz="2400" dirty="0" err="1" smtClean="0"/>
              <a:t>Encantar</a:t>
            </a:r>
            <a:r>
              <a:rPr lang="en-US" sz="2400" dirty="0" smtClean="0"/>
              <a:t> = to love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48151" y="1600200"/>
            <a:ext cx="5334000" cy="434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lnSpc>
                <a:spcPct val="150000"/>
              </a:lnSpc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600" dirty="0" smtClean="0"/>
              <a:t>		  </a:t>
            </a:r>
            <a:r>
              <a:rPr lang="en-US" sz="2600" u="sng" dirty="0" smtClean="0"/>
              <a:t>Singular</a:t>
            </a:r>
            <a:r>
              <a:rPr lang="en-US" sz="2600" dirty="0" smtClean="0"/>
              <a:t>  	  </a:t>
            </a:r>
            <a:r>
              <a:rPr kumimoji="0" lang="en-US" sz="2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Plural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600" dirty="0" smtClean="0"/>
              <a:t>		  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gust</a:t>
            </a:r>
            <a:r>
              <a:rPr kumimoji="0" lang="en-US" sz="24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 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gust</a:t>
            </a:r>
            <a:r>
              <a:rPr kumimoji="0" lang="en-US" sz="24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274320" lvl="0" indent="-274320">
              <a:lnSpc>
                <a:spcPct val="150000"/>
              </a:lnSpc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400" dirty="0"/>
              <a:t>	</a:t>
            </a:r>
            <a:r>
              <a:rPr lang="en-US" sz="2400" dirty="0" smtClean="0"/>
              <a:t>	  </a:t>
            </a:r>
            <a:r>
              <a:rPr lang="en-US" sz="2400" dirty="0" err="1" smtClean="0"/>
              <a:t>aburr</a:t>
            </a:r>
            <a:r>
              <a:rPr lang="en-US" sz="2400" u="sng" dirty="0" err="1" smtClean="0"/>
              <a:t>e</a:t>
            </a:r>
            <a:r>
              <a:rPr lang="en-US" sz="2400" dirty="0" smtClean="0"/>
              <a:t>	  </a:t>
            </a:r>
            <a:r>
              <a:rPr lang="en-US" sz="2400" dirty="0" err="1" smtClean="0"/>
              <a:t>aburr</a:t>
            </a:r>
            <a:r>
              <a:rPr lang="en-US" sz="2400" u="sng" dirty="0" err="1" smtClean="0">
                <a:solidFill>
                  <a:schemeClr val="accent6">
                    <a:lumMod val="50000"/>
                  </a:schemeClr>
                </a:solidFill>
              </a:rPr>
              <a:t>en</a:t>
            </a:r>
            <a:r>
              <a:rPr lang="en-US" sz="2400" dirty="0" smtClean="0"/>
              <a:t> </a:t>
            </a:r>
          </a:p>
          <a:p>
            <a:pPr marL="274320" lvl="0" indent="-274320">
              <a:lnSpc>
                <a:spcPct val="150000"/>
              </a:lnSpc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</a:t>
            </a:r>
            <a:r>
              <a:rPr lang="en-US" sz="2400" dirty="0" err="1" smtClean="0"/>
              <a:t>i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nteres</a:t>
            </a:r>
            <a:r>
              <a:rPr kumimoji="0" lang="en-US" sz="24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interes</a:t>
            </a:r>
            <a:r>
              <a:rPr kumimoji="0" lang="en-US" sz="24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</a:t>
            </a:r>
            <a:endParaRPr kumimoji="0" lang="en-US" sz="2400" b="0" i="0" u="sng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lvl="0" indent="-274320">
              <a:lnSpc>
                <a:spcPct val="150000"/>
              </a:lnSpc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400" dirty="0"/>
              <a:t>	</a:t>
            </a:r>
            <a:r>
              <a:rPr lang="en-US" sz="2400" dirty="0" smtClean="0"/>
              <a:t>	  </a:t>
            </a:r>
            <a:r>
              <a:rPr lang="en-US" sz="2400" dirty="0" err="1" smtClean="0"/>
              <a:t>encant</a:t>
            </a:r>
            <a:r>
              <a:rPr lang="en-US" sz="2400" u="sng" dirty="0" err="1" smtClean="0"/>
              <a:t>a</a:t>
            </a:r>
            <a:r>
              <a:rPr lang="en-US" sz="2400" dirty="0" smtClean="0"/>
              <a:t>	  </a:t>
            </a:r>
            <a:r>
              <a:rPr lang="en-US" sz="2400" dirty="0" err="1" smtClean="0"/>
              <a:t>encant</a:t>
            </a:r>
            <a:r>
              <a:rPr lang="en-US" sz="2400" u="sng" dirty="0" err="1" smtClean="0">
                <a:solidFill>
                  <a:schemeClr val="accent6">
                    <a:lumMod val="50000"/>
                  </a:schemeClr>
                </a:solidFill>
              </a:rPr>
              <a:t>an</a:t>
            </a:r>
            <a:r>
              <a:rPr lang="en-US" sz="2400" dirty="0" smtClean="0"/>
              <a:t> </a:t>
            </a:r>
          </a:p>
          <a:p>
            <a:pPr marL="274320" lvl="0" indent="-274320">
              <a:lnSpc>
                <a:spcPct val="150000"/>
              </a:lnSpc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endParaRPr kumimoji="0" lang="en-US" sz="2400" b="0" i="0" u="sng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 flipH="1">
            <a:off x="304800" y="609600"/>
            <a:ext cx="8458200" cy="129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343400" y="2514600"/>
            <a:ext cx="117021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357667" y="3124200"/>
            <a:ext cx="16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861707" y="37719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357667" y="4343400"/>
            <a:ext cx="16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Indirect Object Pronouns </a:t>
            </a:r>
            <a:r>
              <a:rPr lang="en-US" b="1" i="1" dirty="0" smtClean="0">
                <a:solidFill>
                  <a:srgbClr val="FF0000"/>
                </a:solidFill>
              </a:rPr>
              <a:t>me</a:t>
            </a:r>
            <a:r>
              <a:rPr lang="en-US" dirty="0" smtClean="0"/>
              <a:t>, </a:t>
            </a:r>
            <a:r>
              <a:rPr lang="en-US" b="1" i="1" dirty="0" err="1" smtClean="0">
                <a:solidFill>
                  <a:srgbClr val="FF0000"/>
                </a:solidFill>
              </a:rPr>
              <a:t>te</a:t>
            </a:r>
            <a:r>
              <a:rPr lang="en-US" dirty="0" smtClean="0"/>
              <a:t>, </a:t>
            </a:r>
            <a:r>
              <a:rPr lang="en-US" b="1" i="1" dirty="0" smtClean="0">
                <a:solidFill>
                  <a:srgbClr val="FF0000"/>
                </a:solidFill>
              </a:rPr>
              <a:t>le</a:t>
            </a:r>
            <a:r>
              <a:rPr lang="en-US" dirty="0" smtClean="0"/>
              <a:t>, </a:t>
            </a:r>
            <a:r>
              <a:rPr lang="en-US" b="1" i="1" dirty="0" err="1" smtClean="0">
                <a:solidFill>
                  <a:srgbClr val="FF0000"/>
                </a:solidFill>
              </a:rPr>
              <a:t>nos</a:t>
            </a:r>
            <a:r>
              <a:rPr lang="en-US" dirty="0" smtClean="0"/>
              <a:t>, </a:t>
            </a:r>
            <a:r>
              <a:rPr lang="en-US" b="1" i="1" dirty="0" err="1" smtClean="0">
                <a:solidFill>
                  <a:srgbClr val="FF0000"/>
                </a:solidFill>
              </a:rPr>
              <a:t>os</a:t>
            </a:r>
            <a:r>
              <a:rPr lang="en-US" dirty="0" smtClean="0"/>
              <a:t>, and </a:t>
            </a:r>
            <a:r>
              <a:rPr lang="en-US" b="1" i="1" dirty="0" smtClean="0">
                <a:solidFill>
                  <a:srgbClr val="FF0000"/>
                </a:solidFill>
              </a:rPr>
              <a:t>les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are placed :  </a:t>
            </a:r>
            <a:r>
              <a:rPr lang="en-US" b="1" u="sng" dirty="0" smtClean="0">
                <a:solidFill>
                  <a:srgbClr val="00B0F0"/>
                </a:solidFill>
              </a:rPr>
              <a:t>BEFORE</a:t>
            </a:r>
            <a:r>
              <a:rPr lang="en-US" dirty="0" smtClean="0">
                <a:solidFill>
                  <a:srgbClr val="00B0F0"/>
                </a:solidFill>
              </a:rPr>
              <a:t> the conjugated verb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(opposite of English)</a:t>
            </a:r>
            <a:endParaRPr lang="en-US" dirty="0" smtClean="0"/>
          </a:p>
          <a:p>
            <a:pPr>
              <a:buNone/>
            </a:pPr>
            <a:endParaRPr lang="es-ES" dirty="0" smtClean="0"/>
          </a:p>
          <a:p>
            <a:pPr algn="ctr">
              <a:buNone/>
            </a:pPr>
            <a:endParaRPr lang="es-ES" sz="24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es-ES" dirty="0" smtClean="0">
                <a:solidFill>
                  <a:srgbClr val="FF0000"/>
                </a:solidFill>
                <a:latin typeface="Comic Sans MS" pitchFamily="66" charset="0"/>
              </a:rPr>
              <a:t>Le</a:t>
            </a:r>
            <a:r>
              <a:rPr lang="es-ES" dirty="0" smtClean="0">
                <a:latin typeface="Comic Sans MS" pitchFamily="66" charset="0"/>
              </a:rPr>
              <a:t> interesa el español.</a:t>
            </a:r>
          </a:p>
          <a:p>
            <a:pPr algn="ctr">
              <a:buNone/>
            </a:pPr>
            <a:r>
              <a:rPr lang="es-ES" dirty="0" err="1" smtClean="0">
                <a:latin typeface="Comic Sans MS" pitchFamily="66" charset="0"/>
              </a:rPr>
              <a:t>Spanish</a:t>
            </a:r>
            <a:r>
              <a:rPr lang="es-ES" dirty="0" smtClean="0">
                <a:latin typeface="Comic Sans MS" pitchFamily="66" charset="0"/>
              </a:rPr>
              <a:t> </a:t>
            </a:r>
            <a:r>
              <a:rPr lang="es-ES" dirty="0" err="1" smtClean="0">
                <a:latin typeface="Comic Sans MS" pitchFamily="66" charset="0"/>
              </a:rPr>
              <a:t>is</a:t>
            </a:r>
            <a:r>
              <a:rPr lang="es-ES" dirty="0" smtClean="0">
                <a:latin typeface="Comic Sans MS" pitchFamily="66" charset="0"/>
              </a:rPr>
              <a:t> </a:t>
            </a:r>
            <a:r>
              <a:rPr lang="es-ES" dirty="0" err="1" smtClean="0">
                <a:latin typeface="Comic Sans MS" pitchFamily="66" charset="0"/>
              </a:rPr>
              <a:t>interesting</a:t>
            </a:r>
            <a:r>
              <a:rPr lang="es-ES" dirty="0" smtClean="0">
                <a:latin typeface="Comic Sans MS" pitchFamily="66" charset="0"/>
              </a:rPr>
              <a:t> </a:t>
            </a:r>
            <a:r>
              <a:rPr lang="es-ES" dirty="0" err="1" smtClean="0">
                <a:solidFill>
                  <a:srgbClr val="FF0000"/>
                </a:solidFill>
                <a:latin typeface="Comic Sans MS" pitchFamily="66" charset="0"/>
              </a:rPr>
              <a:t>to</a:t>
            </a:r>
            <a:r>
              <a:rPr lang="es-E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s-ES" dirty="0" err="1" smtClean="0">
                <a:solidFill>
                  <a:srgbClr val="FF0000"/>
                </a:solidFill>
                <a:latin typeface="Comic Sans MS" pitchFamily="66" charset="0"/>
              </a:rPr>
              <a:t>him</a:t>
            </a:r>
            <a:r>
              <a:rPr lang="es-ES" dirty="0" smtClean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s-ES" dirty="0" err="1" smtClean="0">
                <a:solidFill>
                  <a:srgbClr val="FF0000"/>
                </a:solidFill>
                <a:latin typeface="Comic Sans MS" pitchFamily="66" charset="0"/>
              </a:rPr>
              <a:t>her</a:t>
            </a:r>
            <a:endParaRPr lang="es-ES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None/>
            </a:pPr>
            <a:endParaRPr lang="es-ES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es-ES" dirty="0" smtClean="0">
                <a:solidFill>
                  <a:srgbClr val="FF0000"/>
                </a:solidFill>
                <a:latin typeface="Comic Sans MS" pitchFamily="66" charset="0"/>
              </a:rPr>
              <a:t>Me </a:t>
            </a:r>
            <a:r>
              <a:rPr lang="es-ES" dirty="0" smtClean="0">
                <a:latin typeface="Comic Sans MS" pitchFamily="66" charset="0"/>
              </a:rPr>
              <a:t>aburre el francés.</a:t>
            </a:r>
          </a:p>
          <a:p>
            <a:pPr algn="ctr">
              <a:buNone/>
            </a:pPr>
            <a:r>
              <a:rPr lang="es-ES" dirty="0" smtClean="0">
                <a:latin typeface="Comic Sans MS" pitchFamily="66" charset="0"/>
              </a:rPr>
              <a:t>French </a:t>
            </a:r>
            <a:r>
              <a:rPr lang="es-ES" dirty="0" err="1" smtClean="0">
                <a:latin typeface="Comic Sans MS" pitchFamily="66" charset="0"/>
              </a:rPr>
              <a:t>is</a:t>
            </a:r>
            <a:r>
              <a:rPr lang="es-ES" dirty="0" smtClean="0">
                <a:latin typeface="Comic Sans MS" pitchFamily="66" charset="0"/>
              </a:rPr>
              <a:t> </a:t>
            </a:r>
            <a:r>
              <a:rPr lang="es-ES" dirty="0" err="1" smtClean="0">
                <a:latin typeface="Comic Sans MS" pitchFamily="66" charset="0"/>
              </a:rPr>
              <a:t>boring</a:t>
            </a:r>
            <a:r>
              <a:rPr lang="es-ES" dirty="0" smtClean="0">
                <a:latin typeface="Comic Sans MS" pitchFamily="66" charset="0"/>
              </a:rPr>
              <a:t> </a:t>
            </a:r>
            <a:r>
              <a:rPr lang="es-ES" dirty="0" err="1" smtClean="0">
                <a:solidFill>
                  <a:srgbClr val="FF0000"/>
                </a:solidFill>
                <a:latin typeface="Comic Sans MS" pitchFamily="66" charset="0"/>
              </a:rPr>
              <a:t>to</a:t>
            </a:r>
            <a:r>
              <a:rPr lang="es-ES" dirty="0" smtClean="0">
                <a:solidFill>
                  <a:srgbClr val="FF0000"/>
                </a:solidFill>
                <a:latin typeface="Comic Sans MS" pitchFamily="66" charset="0"/>
              </a:rPr>
              <a:t> me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304800"/>
            <a:ext cx="4572000" cy="6096000"/>
          </a:xfrm>
        </p:spPr>
        <p:txBody>
          <a:bodyPr>
            <a:normAutofit/>
          </a:bodyPr>
          <a:lstStyle/>
          <a:p>
            <a:pPr marL="514350" indent="-514350" algn="ctr">
              <a:buNone/>
            </a:pPr>
            <a:r>
              <a:rPr lang="es-ES" dirty="0" smtClean="0"/>
              <a:t>Traduzcan las oraciones al español:</a:t>
            </a:r>
          </a:p>
          <a:p>
            <a:pPr marL="457200" indent="-457200">
              <a:buFont typeface="+mj-lt"/>
              <a:buAutoNum type="arabicPeriod"/>
            </a:pPr>
            <a:endParaRPr lang="es-E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s-ES" sz="2400" dirty="0" err="1" smtClean="0"/>
              <a:t>Science</a:t>
            </a:r>
            <a:r>
              <a:rPr lang="es-ES" sz="2400" dirty="0" smtClean="0"/>
              <a:t> </a:t>
            </a:r>
            <a:r>
              <a:rPr lang="es-ES" sz="2400" dirty="0" err="1" smtClean="0"/>
              <a:t>class</a:t>
            </a:r>
            <a:r>
              <a:rPr lang="es-ES" sz="2400" dirty="0" smtClean="0"/>
              <a:t> </a:t>
            </a:r>
            <a:r>
              <a:rPr lang="es-ES" sz="2400" dirty="0" err="1" smtClean="0"/>
              <a:t>is</a:t>
            </a:r>
            <a:r>
              <a:rPr lang="es-ES" sz="2400" dirty="0" smtClean="0"/>
              <a:t> </a:t>
            </a:r>
            <a:r>
              <a:rPr lang="es-ES" sz="2400" dirty="0" err="1" smtClean="0"/>
              <a:t>boring</a:t>
            </a:r>
            <a:r>
              <a:rPr lang="es-ES" sz="2400" dirty="0" smtClean="0"/>
              <a:t> </a:t>
            </a:r>
            <a:r>
              <a:rPr lang="es-ES" sz="2400" b="1" dirty="0" err="1" smtClean="0">
                <a:solidFill>
                  <a:srgbClr val="FF0000"/>
                </a:solidFill>
              </a:rPr>
              <a:t>to</a:t>
            </a:r>
            <a:r>
              <a:rPr lang="es-ES" sz="2400" b="1" dirty="0" smtClean="0">
                <a:solidFill>
                  <a:srgbClr val="FF0000"/>
                </a:solidFill>
              </a:rPr>
              <a:t> me</a:t>
            </a:r>
            <a:r>
              <a:rPr lang="es-ES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s-ES" sz="2400" dirty="0"/>
          </a:p>
          <a:p>
            <a:pPr marL="457200" indent="-457200">
              <a:buFont typeface="+mj-lt"/>
              <a:buAutoNum type="arabicPeriod"/>
            </a:pPr>
            <a:r>
              <a:rPr lang="es-ES" sz="2400" dirty="0" err="1" smtClean="0"/>
              <a:t>Technology</a:t>
            </a:r>
            <a:r>
              <a:rPr lang="es-ES" sz="2400" dirty="0" smtClean="0"/>
              <a:t> </a:t>
            </a:r>
            <a:r>
              <a:rPr lang="es-ES" sz="2400" dirty="0" err="1" smtClean="0"/>
              <a:t>is</a:t>
            </a:r>
            <a:r>
              <a:rPr lang="es-ES" sz="2400" dirty="0" smtClean="0"/>
              <a:t> </a:t>
            </a:r>
            <a:r>
              <a:rPr lang="es-ES" sz="2400" dirty="0" err="1" smtClean="0"/>
              <a:t>interesting</a:t>
            </a:r>
            <a:r>
              <a:rPr lang="es-ES" sz="2400" dirty="0" smtClean="0"/>
              <a:t> </a:t>
            </a:r>
            <a:r>
              <a:rPr lang="es-ES" sz="2400" b="1" dirty="0" smtClean="0">
                <a:solidFill>
                  <a:srgbClr val="FF0000"/>
                </a:solidFill>
              </a:rPr>
              <a:t>to </a:t>
            </a:r>
            <a:r>
              <a:rPr lang="es-ES" sz="2400" b="1" dirty="0" err="1" smtClean="0">
                <a:solidFill>
                  <a:srgbClr val="FF0000"/>
                </a:solidFill>
              </a:rPr>
              <a:t>them</a:t>
            </a:r>
            <a:r>
              <a:rPr lang="es-ES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s-ES" sz="2400" dirty="0"/>
          </a:p>
          <a:p>
            <a:pPr marL="457200" indent="-457200">
              <a:buFont typeface="+mj-lt"/>
              <a:buAutoNum type="arabicPeriod"/>
            </a:pPr>
            <a:r>
              <a:rPr lang="es-ES" sz="2400" dirty="0" err="1" smtClean="0"/>
              <a:t>Basketball</a:t>
            </a:r>
            <a:r>
              <a:rPr lang="es-ES" sz="2400" dirty="0" smtClean="0"/>
              <a:t> </a:t>
            </a:r>
            <a:r>
              <a:rPr lang="es-ES" sz="2400" dirty="0" err="1" smtClean="0"/>
              <a:t>is</a:t>
            </a:r>
            <a:r>
              <a:rPr lang="es-ES" sz="2400" dirty="0" smtClean="0"/>
              <a:t> </a:t>
            </a:r>
            <a:r>
              <a:rPr lang="es-ES" sz="2400" dirty="0" err="1" smtClean="0"/>
              <a:t>pleasing</a:t>
            </a:r>
            <a:r>
              <a:rPr lang="es-ES" sz="2400" dirty="0" smtClean="0"/>
              <a:t> </a:t>
            </a:r>
            <a:r>
              <a:rPr lang="es-ES" sz="2400" b="1" dirty="0" smtClean="0">
                <a:solidFill>
                  <a:srgbClr val="FF0000"/>
                </a:solidFill>
              </a:rPr>
              <a:t>to </a:t>
            </a:r>
            <a:r>
              <a:rPr lang="es-ES" sz="2400" b="1" dirty="0" err="1" smtClean="0">
                <a:solidFill>
                  <a:srgbClr val="FF0000"/>
                </a:solidFill>
              </a:rPr>
              <a:t>us</a:t>
            </a:r>
            <a:r>
              <a:rPr lang="es-ES" sz="2400" dirty="0" smtClean="0"/>
              <a:t>.</a:t>
            </a:r>
          </a:p>
          <a:p>
            <a:pPr marL="0" indent="0">
              <a:buNone/>
            </a:pPr>
            <a:r>
              <a:rPr lang="es-ES" sz="2400" dirty="0" smtClean="0"/>
              <a:t>(</a:t>
            </a:r>
            <a:r>
              <a:rPr lang="es-ES" sz="2400" dirty="0" err="1" smtClean="0"/>
              <a:t>We</a:t>
            </a:r>
            <a:r>
              <a:rPr lang="es-ES" sz="2400" dirty="0" smtClean="0"/>
              <a:t> </a:t>
            </a:r>
            <a:r>
              <a:rPr lang="es-ES" sz="2400" dirty="0" err="1" smtClean="0"/>
              <a:t>like</a:t>
            </a:r>
            <a:r>
              <a:rPr lang="es-ES" sz="2400" dirty="0" smtClean="0"/>
              <a:t> </a:t>
            </a:r>
            <a:r>
              <a:rPr lang="es-ES" sz="2400" dirty="0" err="1" smtClean="0"/>
              <a:t>basketball</a:t>
            </a:r>
            <a:r>
              <a:rPr lang="es-ES" sz="2400" dirty="0" smtClean="0"/>
              <a:t>) </a:t>
            </a:r>
          </a:p>
          <a:p>
            <a:pPr marL="457200" indent="-457200">
              <a:buFont typeface="+mj-lt"/>
              <a:buAutoNum type="arabicPeriod"/>
            </a:pPr>
            <a:endParaRPr lang="es-ES" sz="2400" dirty="0"/>
          </a:p>
          <a:p>
            <a:pPr marL="0" indent="0">
              <a:buNone/>
            </a:pPr>
            <a:r>
              <a:rPr lang="es-ES" sz="2400" b="1" dirty="0"/>
              <a:t>4</a:t>
            </a:r>
            <a:r>
              <a:rPr lang="es-ES" sz="2400" b="1" dirty="0" smtClean="0"/>
              <a:t>. </a:t>
            </a:r>
            <a:r>
              <a:rPr lang="es-ES" sz="2400" dirty="0" err="1" smtClean="0"/>
              <a:t>Sports</a:t>
            </a:r>
            <a:r>
              <a:rPr lang="es-ES" sz="2400" dirty="0" smtClean="0"/>
              <a:t> are </a:t>
            </a:r>
            <a:r>
              <a:rPr lang="es-ES" sz="2400" dirty="0" err="1" smtClean="0"/>
              <a:t>very</a:t>
            </a:r>
            <a:r>
              <a:rPr lang="es-ES" sz="2400" dirty="0" smtClean="0"/>
              <a:t> </a:t>
            </a:r>
            <a:r>
              <a:rPr lang="es-ES" sz="2400" dirty="0" err="1" smtClean="0"/>
              <a:t>pleasing</a:t>
            </a:r>
            <a:r>
              <a:rPr lang="es-ES" sz="2400" dirty="0" smtClean="0"/>
              <a:t> </a:t>
            </a:r>
            <a:r>
              <a:rPr lang="es-ES" sz="2400" b="1" dirty="0" err="1" smtClean="0">
                <a:solidFill>
                  <a:srgbClr val="FF0000"/>
                </a:solidFill>
              </a:rPr>
              <a:t>to</a:t>
            </a:r>
            <a:r>
              <a:rPr lang="es-ES" sz="2400" b="1" dirty="0" smtClean="0">
                <a:solidFill>
                  <a:srgbClr val="FF0000"/>
                </a:solidFill>
              </a:rPr>
              <a:t> </a:t>
            </a:r>
            <a:r>
              <a:rPr lang="es-ES" sz="2400" b="1" dirty="0" err="1" smtClean="0">
                <a:solidFill>
                  <a:srgbClr val="FF0000"/>
                </a:solidFill>
              </a:rPr>
              <a:t>her</a:t>
            </a:r>
            <a:r>
              <a:rPr lang="es-ES" sz="2400" b="1" dirty="0" smtClean="0"/>
              <a:t>.</a:t>
            </a:r>
          </a:p>
          <a:p>
            <a:pPr marL="0" indent="0">
              <a:buNone/>
            </a:pPr>
            <a:r>
              <a:rPr lang="es-ES" sz="2400" dirty="0" smtClean="0"/>
              <a:t>(</a:t>
            </a:r>
            <a:r>
              <a:rPr lang="es-ES" sz="2400" dirty="0" err="1" smtClean="0"/>
              <a:t>She</a:t>
            </a:r>
            <a:r>
              <a:rPr lang="es-ES" sz="2400" dirty="0" smtClean="0"/>
              <a:t> </a:t>
            </a:r>
            <a:r>
              <a:rPr lang="es-ES" sz="2400" dirty="0" err="1" smtClean="0"/>
              <a:t>loves</a:t>
            </a:r>
            <a:r>
              <a:rPr lang="es-ES" sz="2400" dirty="0" smtClean="0"/>
              <a:t> </a:t>
            </a:r>
            <a:r>
              <a:rPr lang="es-ES" sz="2400" dirty="0" err="1" smtClean="0"/>
              <a:t>sports</a:t>
            </a:r>
            <a:r>
              <a:rPr lang="es-ES" sz="2400" dirty="0"/>
              <a:t>)</a:t>
            </a:r>
            <a:endParaRPr lang="en-US" sz="2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572000" y="1628745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La clase de </a:t>
            </a:r>
            <a:r>
              <a:rPr lang="es-ES" sz="2000" b="1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ciencas</a:t>
            </a:r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s-ES" sz="2000" b="1" dirty="0" smtClean="0">
                <a:solidFill>
                  <a:srgbClr val="FF0000"/>
                </a:solidFill>
                <a:latin typeface="Comic Sans MS" pitchFamily="66" charset="0"/>
              </a:rPr>
              <a:t>me</a:t>
            </a:r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aburre.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948410" y="2543145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La tecnología </a:t>
            </a:r>
            <a:r>
              <a:rPr lang="es-ES" sz="2000" b="1" dirty="0" smtClean="0">
                <a:solidFill>
                  <a:srgbClr val="FF0000"/>
                </a:solidFill>
                <a:latin typeface="Comic Sans MS" pitchFamily="66" charset="0"/>
              </a:rPr>
              <a:t>les</a:t>
            </a:r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interesa.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948410" y="3919462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solidFill>
                  <a:srgbClr val="FF0000"/>
                </a:solidFill>
                <a:latin typeface="Comic Sans MS" pitchFamily="66" charset="0"/>
              </a:rPr>
              <a:t>Nos</a:t>
            </a:r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gusta el baloncesto. 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822371" y="518160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solidFill>
                  <a:srgbClr val="FF0000"/>
                </a:solidFill>
                <a:latin typeface="Comic Sans MS" pitchFamily="66" charset="0"/>
              </a:rPr>
              <a:t>Le</a:t>
            </a:r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encantan los deportes.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</TotalTime>
  <Words>150</Words>
  <Application>Microsoft Office PowerPoint</Application>
  <PresentationFormat>On-screen Show (4:3)</PresentationFormat>
  <Paragraphs>47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Wingdings 2</vt:lpstr>
      <vt:lpstr>Tema de Office</vt:lpstr>
      <vt:lpstr>Pronombres Indirectos/  Indirect Object Pronouns  Notes # 13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Marvin Squire</dc:creator>
  <cp:lastModifiedBy>Michella, Julie</cp:lastModifiedBy>
  <cp:revision>70</cp:revision>
  <dcterms:created xsi:type="dcterms:W3CDTF">2012-03-03T23:57:14Z</dcterms:created>
  <dcterms:modified xsi:type="dcterms:W3CDTF">2017-02-21T13:54:40Z</dcterms:modified>
</cp:coreProperties>
</file>